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518" r:id="rId3"/>
    <p:sldId id="583" r:id="rId4"/>
    <p:sldId id="581" r:id="rId5"/>
    <p:sldId id="582" r:id="rId6"/>
  </p:sldIdLst>
  <p:sldSz cx="12192000" cy="6858000"/>
  <p:notesSz cx="6858000" cy="9144000"/>
  <p:embeddedFontLst>
    <p:embeddedFont>
      <p:font typeface="思源黑体 CN Bold" panose="020B0800000000000000" pitchFamily="34" charset="-122"/>
      <p:bold r:id="rId12"/>
    </p:embeddedFont>
    <p:embeddedFont>
      <p:font typeface="仿宋" panose="02010609060101010101" charset="-122"/>
      <p:regular r:id="rId13"/>
    </p:embeddedFont>
    <p:embeddedFont>
      <p:font typeface="Calibri" panose="020F0502020204030204" charset="0"/>
      <p:regular r:id="rId14"/>
      <p:bold r:id="rId15"/>
      <p:italic r:id="rId16"/>
      <p:boldItalic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6" userDrawn="1">
          <p15:clr>
            <a:srgbClr val="A4A3A4"/>
          </p15:clr>
        </p15:guide>
        <p15:guide id="2" pos="96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iyang guan" initials="zg" lastIdx="1" clrIdx="0"/>
  <p:cmAuthor id="2" name="Lenovo" initials="L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F7C15D"/>
    <a:srgbClr val="3187C6"/>
    <a:srgbClr val="CDE3F3"/>
    <a:srgbClr val="00355C"/>
    <a:srgbClr val="DDECF7"/>
    <a:srgbClr val="F2F2F2"/>
    <a:srgbClr val="004A82"/>
    <a:srgbClr val="FFFFFF"/>
    <a:srgbClr val="65A7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97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78" y="948"/>
      </p:cViewPr>
      <p:guideLst>
        <p:guide orient="horz" pos="2306"/>
        <p:guide pos="9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8" d="100"/>
        <a:sy n="128" d="100"/>
      </p:scale>
      <p:origin x="0" y="-157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.xml"/><Relationship Id="rId17" Type="http://schemas.openxmlformats.org/officeDocument/2006/relationships/font" Target="fonts/font6.fntdata"/><Relationship Id="rId16" Type="http://schemas.openxmlformats.org/officeDocument/2006/relationships/font" Target="fonts/font5.fntdata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commentAuthors" Target="commentAuthors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 userDrawn="1"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 userDrawn="1"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1" name="矩形 20"/>
          <p:cNvSpPr/>
          <p:nvPr userDrawn="1"/>
        </p:nvSpPr>
        <p:spPr>
          <a:xfrm>
            <a:off x="623172" y="401820"/>
            <a:ext cx="640144" cy="668067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2" name="矩形 21"/>
          <p:cNvSpPr/>
          <p:nvPr userDrawn="1"/>
        </p:nvSpPr>
        <p:spPr>
          <a:xfrm>
            <a:off x="936936" y="688150"/>
            <a:ext cx="474870" cy="495584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-913511" y="-1730840"/>
            <a:ext cx="13957141" cy="10476193"/>
            <a:chOff x="-913511" y="-1730840"/>
            <a:chExt cx="13957141" cy="10476193"/>
          </a:xfrm>
        </p:grpSpPr>
        <p:sp>
          <p:nvSpPr>
            <p:cNvPr id="25" name="斜纹 24"/>
            <p:cNvSpPr/>
            <p:nvPr/>
          </p:nvSpPr>
          <p:spPr>
            <a:xfrm rot="7976160" flipH="1">
              <a:off x="11007748" y="-192645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6" name="斜纹 25"/>
            <p:cNvSpPr/>
            <p:nvPr/>
          </p:nvSpPr>
          <p:spPr>
            <a:xfrm rot="7976160" flipH="1">
              <a:off x="11120147" y="-546588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7" name="斜纹 26"/>
            <p:cNvSpPr/>
            <p:nvPr/>
          </p:nvSpPr>
          <p:spPr>
            <a:xfrm rot="18776160" flipH="1">
              <a:off x="-1802122" y="6354505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8" name="斜纹 27"/>
            <p:cNvSpPr/>
            <p:nvPr/>
          </p:nvSpPr>
          <p:spPr>
            <a:xfrm rot="18776160" flipH="1">
              <a:off x="-2097763" y="6821869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文框 5"/>
          <p:cNvSpPr/>
          <p:nvPr userDrawn="1"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7" name="图文框 6"/>
          <p:cNvSpPr/>
          <p:nvPr userDrawn="1"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9355728" y="734801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11081859" y="3343888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011796" y="994551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1495193" y="5120532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623171" y="401820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2023905" y="5898758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796108" y="4367027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6" name="斜纹 15"/>
          <p:cNvSpPr/>
          <p:nvPr userDrawn="1"/>
        </p:nvSpPr>
        <p:spPr>
          <a:xfrm rot="18776160" flipH="1">
            <a:off x="-1805110" y="6254702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7" name="斜纹 16"/>
          <p:cNvSpPr/>
          <p:nvPr userDrawn="1"/>
        </p:nvSpPr>
        <p:spPr>
          <a:xfrm rot="18776160" flipH="1">
            <a:off x="-2100751" y="6722066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8" name="斜纹 17"/>
          <p:cNvSpPr/>
          <p:nvPr userDrawn="1"/>
        </p:nvSpPr>
        <p:spPr>
          <a:xfrm rot="7976160" flipH="1">
            <a:off x="9786700" y="68799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9" name="斜纹 18"/>
          <p:cNvSpPr/>
          <p:nvPr userDrawn="1"/>
        </p:nvSpPr>
        <p:spPr>
          <a:xfrm rot="7976160" flipH="1">
            <a:off x="10434646" y="-740523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4" name="矩形 23"/>
          <p:cNvSpPr/>
          <p:nvPr userDrawn="1"/>
        </p:nvSpPr>
        <p:spPr>
          <a:xfrm>
            <a:off x="10162194" y="1753182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9355728" y="734801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1081859" y="3343888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11796" y="994551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495193" y="5120532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3171" y="401820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023905" y="5898758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96108" y="4367027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8" name="斜纹 37"/>
          <p:cNvSpPr/>
          <p:nvPr/>
        </p:nvSpPr>
        <p:spPr>
          <a:xfrm rot="18776160" flipH="1">
            <a:off x="-1805110" y="6254702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9" name="斜纹 38"/>
          <p:cNvSpPr/>
          <p:nvPr/>
        </p:nvSpPr>
        <p:spPr>
          <a:xfrm rot="18776160" flipH="1">
            <a:off x="-2100751" y="6722066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4" name="斜纹 43"/>
          <p:cNvSpPr/>
          <p:nvPr/>
        </p:nvSpPr>
        <p:spPr>
          <a:xfrm rot="7976160" flipH="1">
            <a:off x="9786700" y="142515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5" name="斜纹 44"/>
          <p:cNvSpPr/>
          <p:nvPr/>
        </p:nvSpPr>
        <p:spPr>
          <a:xfrm rot="7976160" flipH="1">
            <a:off x="10434646" y="-740523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406650" y="1882775"/>
            <a:ext cx="7294880" cy="133604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noAutofit/>
          </a:bodyPr>
          <a:lstStyle/>
          <a:p>
            <a:r>
              <a:rPr lang="zh-CN" altLang="en-US" sz="8000" dirty="0">
                <a:solidFill>
                  <a:srgbClr val="F7C15D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罗马数字转</a:t>
            </a:r>
            <a:r>
              <a:rPr lang="zh-CN" altLang="en-US" sz="8000" dirty="0">
                <a:solidFill>
                  <a:srgbClr val="F7C15D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整数</a:t>
            </a:r>
            <a:endParaRPr lang="zh-CN" altLang="en-US" sz="8000" dirty="0">
              <a:solidFill>
                <a:srgbClr val="F7C15D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0162194" y="1753182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60135" y="4366895"/>
            <a:ext cx="4412615" cy="12274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                 </a:t>
            </a:r>
            <a:r>
              <a:rPr lang="en-US" altLang="zh-CN" sz="3600"/>
              <a:t> </a:t>
            </a:r>
            <a:r>
              <a:rPr lang="en-US" altLang="zh-CN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zh-CN" altLang="en-US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六</a:t>
            </a:r>
            <a:r>
              <a:rPr lang="en-US" altLang="zh-CN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zh-CN" altLang="en-US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组</a:t>
            </a:r>
            <a:r>
              <a:rPr lang="en-US" altLang="zh-CN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:</a:t>
            </a:r>
            <a:r>
              <a:rPr lang="zh-CN" altLang="en-US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郭</a:t>
            </a:r>
            <a:r>
              <a:rPr lang="en-US" altLang="zh-CN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 </a:t>
            </a:r>
            <a:r>
              <a:rPr lang="zh-CN" altLang="en-US" sz="3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帅</a:t>
            </a:r>
            <a:endParaRPr lang="zh-CN" altLang="en-US" sz="36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2085" y="824865"/>
            <a:ext cx="9271635" cy="5229860"/>
          </a:xfrm>
          <a:prstGeom prst="rect">
            <a:avLst/>
          </a:prstGeom>
        </p:spPr>
      </p:pic>
      <p:pic>
        <p:nvPicPr>
          <p:cNvPr id="3" name="图片 2" descr="7bc64b9625f57e013707bc0ec250fc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915" y="675640"/>
            <a:ext cx="3257550" cy="2524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1648460" y="783590"/>
            <a:ext cx="640080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解题思路</a:t>
            </a:r>
            <a:r>
              <a:rPr lang="en-US" altLang="zh-CN"/>
              <a:t>: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1:使用一个字典:</a:t>
            </a:r>
            <a:endParaRPr lang="en-US" altLang="zh-CN"/>
          </a:p>
          <a:p>
            <a:r>
              <a:rPr lang="en-US" altLang="zh-CN"/>
              <a:t>   将每个罗马数字符号映射到其对应的整数值。这样可以快速查找任何给定符号的值。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2:初始化结果变量：</a:t>
            </a:r>
            <a:endParaRPr lang="en-US" altLang="zh-CN"/>
          </a:p>
          <a:p>
            <a:r>
              <a:rPr lang="en-US" altLang="zh-CN"/>
              <a:t>    创建一个变量（如number）来存储转换后的整数值，并将其初始化为0。</a:t>
            </a:r>
            <a:endParaRPr lang="en-US" altLang="zh-CN"/>
          </a:p>
          <a:p>
            <a:r>
              <a:rPr lang="en-US" altLang="zh-CN"/>
              <a:t>3:遍历罗马数字字符串：</a:t>
            </a:r>
            <a:endParaRPr lang="en-US" altLang="zh-CN"/>
          </a:p>
          <a:p>
            <a:r>
              <a:rPr lang="en-US" altLang="zh-CN"/>
              <a:t>    遍历输入字符串中的每个字符（除了最后一个，因为我们需要比较当前字符和下一个字符）。</a:t>
            </a:r>
            <a:endParaRPr lang="en-US" altLang="zh-CN"/>
          </a:p>
          <a:p>
            <a:r>
              <a:rPr lang="en-US" altLang="zh-CN"/>
              <a:t>4:应用减法规则：</a:t>
            </a:r>
            <a:endParaRPr lang="en-US" altLang="zh-CN"/>
          </a:p>
          <a:p>
            <a:r>
              <a:rPr lang="en-US" altLang="zh-CN"/>
              <a:t>    在遍历过程中，检查当前字符的值是否小于下一个字符的值。如果是，则根据罗马数字的减法规则，从number中减去当前字符的值。</a:t>
            </a:r>
            <a:endParaRPr lang="en-US" altLang="zh-CN"/>
          </a:p>
          <a:p>
            <a:r>
              <a:rPr lang="en-US" altLang="zh-CN"/>
              <a:t>5:处理最后一个字符：</a:t>
            </a:r>
            <a:endParaRPr lang="en-US" altLang="zh-CN"/>
          </a:p>
          <a:p>
            <a:r>
              <a:rPr lang="en-US" altLang="zh-CN"/>
              <a:t>    由于循环在最后一个字符之前停止，因此需要单独处理最后一个字符。简单地将其值加到number上即可。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530350" y="800100"/>
            <a:ext cx="9888220" cy="5174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def roman_to_int(s):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# 定义一个字典，将罗马数字字符映射到对应的整数值,定义的都是转换后得值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map = {'I': 1, 'V': 5, 'X': 10, 'L': 50, 'C': 100, 'D': 500, 'M': 1000}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# 初始化一个变量来存储转换后的整数值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number = 0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# 遍历罗马数字字符串中的每个字符（除了最后一个）,因为如果进行比较的话,他没有右侧的值,该越界了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for i in range(len(s) - 1):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# 如果当前字符代表的值小于下一个字符代表的值，则从总数中减去当前字符的值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# 这是因为在罗马数字中，较小的数字在较大的数字左边时表示减法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if map[s[i]] &lt; map[s[i + 1]]:     #如果当前项小于右边的这一项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    number -= map[s[i]]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else: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    # 否则，将当前字符的值加到总数上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    number += map[s[i]]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        # 加上最后一个字符的值，因为它没有下一个字符来进行比较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# 这一步是必要的，因为循环只遍历到倒数第二个字符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number += map[s[-1]]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# 返回计算得到的整数值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return number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if __name__ == '__main__':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print(roman_to_int("III"))  # 输出: 3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print(roman_to_int("IV"))  # 输出: 4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print(roman_to_int("IX"))  # 输出: 9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print(roman_to_int("LVIII"))  # 输出: 58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  <a:p>
            <a:r>
              <a:rPr lang="zh-CN" altLang="en-US" sz="1000"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   print(roman_to_int("MCMXCIV"))  # 输出: 1994  1000-100+1000-10+100-1          +5</a:t>
            </a:r>
            <a:endParaRPr lang="zh-CN" altLang="en-US" sz="100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pull/>
      </p:transition>
    </mc:Choice>
    <mc:Fallback>
      <p:transition spd="med">
        <p:pull/>
      </p:transition>
    </mc:Fallback>
  </mc:AlternateContent>
</p:sld>
</file>

<file path=ppt/tags/tag1.xml><?xml version="1.0" encoding="utf-8"?>
<p:tagLst xmlns:p="http://schemas.openxmlformats.org/presentationml/2006/main">
  <p:tag name="commondata" val="eyJjb3VudCI6NzIsImhkaWQiOiI4NWJjYmQyNTc0ZjNlMTAzNmYwYWRlZWJiY2RhZTc0MiIsInVzZXJDb3VudCI6MTR9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7C15D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思源黑体 CN Bold"/>
        <a:ea typeface="思源黑体 CN Bold"/>
        <a:cs typeface=""/>
      </a:majorFont>
      <a:minorFont>
        <a:latin typeface="思源黑体 CN Bold"/>
        <a:ea typeface="思源黑体 CN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187C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1228</Words>
  <Application>WPS 演示</Application>
  <PresentationFormat>宽屏</PresentationFormat>
  <Paragraphs>51</Paragraphs>
  <Slides>4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Arial</vt:lpstr>
      <vt:lpstr>宋体</vt:lpstr>
      <vt:lpstr>Wingdings</vt:lpstr>
      <vt:lpstr>思源黑体 CN Bold</vt:lpstr>
      <vt:lpstr>仿宋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M19162</dc:creator>
  <cp:lastModifiedBy>郭 帅</cp:lastModifiedBy>
  <cp:revision>190</cp:revision>
  <dcterms:created xsi:type="dcterms:W3CDTF">2022-06-07T07:57:00Z</dcterms:created>
  <dcterms:modified xsi:type="dcterms:W3CDTF">2024-07-29T09:49:49Z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485274D5B9D84682A51F11F45C81602F_13</vt:lpwstr>
  </property>
  <property fmtid="{D5CDD505-2E9C-101B-9397-08002B2CF9AE}" pid="3" name="KSOProductBuildVer">
    <vt:lpwstr>2052-12.1.0.17813</vt:lpwstr>
  </property>
  <property fmtid="{D5CDD505-2E9C-101B-9397-08002B2CF9AE}" pid="4" name="KSOTemplateUUID">
    <vt:lpwstr>v1.0_mb_yLpHW7NDqDQGI0dhjKS5eg==</vt:lpwstr>
  </property>
</Properties>
</file>

<file path=docProps/thumbnail.jpeg>
</file>